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70" r:id="rId2"/>
    <p:sldId id="371" r:id="rId3"/>
    <p:sldId id="408" r:id="rId4"/>
    <p:sldId id="405" r:id="rId5"/>
    <p:sldId id="409" r:id="rId6"/>
    <p:sldId id="406" r:id="rId7"/>
    <p:sldId id="352" r:id="rId8"/>
    <p:sldId id="397" r:id="rId9"/>
    <p:sldId id="411" r:id="rId10"/>
    <p:sldId id="414" r:id="rId11"/>
    <p:sldId id="396" r:id="rId12"/>
    <p:sldId id="374" r:id="rId13"/>
    <p:sldId id="415" r:id="rId14"/>
    <p:sldId id="410" r:id="rId15"/>
    <p:sldId id="401" r:id="rId16"/>
    <p:sldId id="402" r:id="rId17"/>
    <p:sldId id="403" r:id="rId18"/>
    <p:sldId id="40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2" autoAdjust="0"/>
    <p:restoredTop sz="79796"/>
  </p:normalViewPr>
  <p:slideViewPr>
    <p:cSldViewPr snapToGrid="0">
      <p:cViewPr>
        <p:scale>
          <a:sx n="59" d="100"/>
          <a:sy n="59" d="100"/>
        </p:scale>
        <p:origin x="904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30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29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7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3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7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positive predictive value (PPV) of the triple-marker panel was calculated by PPV=(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Sensitivity×P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(D))/ (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Sensitivity×P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(D)+(1-Specificity)(1-P(D))), where P(D) is the prevalence of pancreatic cancer patients in Korea.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comparisons were Control vs. PDAC, Control vs. PDAC Stage I &amp; II, Other Cancer vs. PDAC, Pancreatic Benign vs. PDAC, and Control vs. PDAC with a normal range of CA19-9.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% in the parentheses represents an increase (up arrow) or decrease (down arrow) compared with CA19-9. </a:t>
            </a:r>
            <a:endParaRPr lang="en" altLang="ko-Kore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70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2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6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MRM</a:t>
            </a:r>
            <a:r>
              <a:rPr lang="ko-KR" altLang="en-US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Learning Analysis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545233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C5B185-9956-1F46-B6DC-65D9E9DE2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42"/>
          <a:stretch/>
        </p:blipFill>
        <p:spPr>
          <a:xfrm>
            <a:off x="2487977" y="1233267"/>
            <a:ext cx="7831775" cy="3320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C60A04-E255-1A46-BC40-746BDFAC9F40}"/>
              </a:ext>
            </a:extLst>
          </p:cNvPr>
          <p:cNvSpPr txBox="1"/>
          <p:nvPr/>
        </p:nvSpPr>
        <p:spPr>
          <a:xfrm>
            <a:off x="1933091" y="2320138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D06BD-82E9-504E-A767-0970CABF54B0}"/>
              </a:ext>
            </a:extLst>
          </p:cNvPr>
          <p:cNvSpPr txBox="1"/>
          <p:nvPr/>
        </p:nvSpPr>
        <p:spPr>
          <a:xfrm>
            <a:off x="1933091" y="3234538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17F04C-72EE-334D-B8DD-759FA3784B01}"/>
              </a:ext>
            </a:extLst>
          </p:cNvPr>
          <p:cNvSpPr txBox="1"/>
          <p:nvPr/>
        </p:nvSpPr>
        <p:spPr>
          <a:xfrm>
            <a:off x="1933091" y="3684008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C53916-0A0F-994D-8203-860A5A434C9A}"/>
              </a:ext>
            </a:extLst>
          </p:cNvPr>
          <p:cNvSpPr txBox="1"/>
          <p:nvPr/>
        </p:nvSpPr>
        <p:spPr>
          <a:xfrm>
            <a:off x="1933091" y="4124391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287761-1EFE-6643-815F-CCED19058856}"/>
                  </a:ext>
                </a:extLst>
              </p:cNvPr>
              <p:cNvSpPr/>
              <p:nvPr/>
            </p:nvSpPr>
            <p:spPr>
              <a:xfrm>
                <a:off x="2487978" y="4867924"/>
                <a:ext cx="7831774" cy="1544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b="0" i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𝑃𝑃𝑉</m:t>
                      </m:r>
                      <m:r>
                        <a:rPr lang="en-US" altLang="ko-Kore-KR" b="0" i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ore-KR" b="0" i="1" smtClean="0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</m:ctrlPr>
                        </m:fPr>
                        <m:num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𝑆𝑒𝑛𝑠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 ∗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𝑃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(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𝐷</m:t>
                          </m:r>
                          <m:r>
                            <a:rPr lang="en-US" altLang="ko-Kore-KR" b="0" i="1" smtClean="0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)</m:t>
                          </m:r>
                        </m:num>
                        <m:den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𝑆𝑒𝑛𝑠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 ∗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1−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𝑆𝑝𝑒</m:t>
                              </m:r>
                            </m:e>
                          </m:d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1−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ore-KR" i="1">
                                      <a:latin typeface="Cambria Math" panose="02040503050406030204" pitchFamily="18" charset="0"/>
                                      <a:ea typeface="Apple SD Gothic Neo" panose="02000300000000000000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  <a:ea typeface="Apple SD Gothic Neo" panose="02000300000000000000" pitchFamily="2" charset="-127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ko-Kore-KR" b="0" i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 </m:t>
                      </m:r>
                    </m:oMath>
                  </m:oMathPara>
                </a14:m>
                <a:endParaRPr lang="en-US" altLang="ko-Kore-KR" b="0" dirty="0">
                  <a:latin typeface="12롯데마트드림Medium"/>
                  <a:ea typeface="Apple SD Gothic Neo" panose="02000300000000000000" pitchFamily="2" charset="-127"/>
                </a:endParaRPr>
              </a:p>
              <a:p>
                <a:endParaRPr lang="en" altLang="ko-Kore-KR" dirty="0">
                  <a:latin typeface="12롯데마트드림Medium"/>
                  <a:ea typeface="Apple SD Gothic Neo" panose="02000300000000000000" pitchFamily="2" charset="-127"/>
                </a:endParaRPr>
              </a:p>
              <a:p>
                <a:r>
                  <a:rPr lang="en" altLang="ko-Kore-KR" dirty="0">
                    <a:latin typeface="12롯데마트드림Medium"/>
                    <a:ea typeface="Apple SD Gothic Neo" panose="02000300000000000000" pitchFamily="2" charset="-127"/>
                  </a:rPr>
                  <a:t>where P(D) is the prevalence of pancreatic cancer patients in Korea. </a:t>
                </a:r>
              </a:p>
              <a:p>
                <a:r>
                  <a:rPr lang="en" altLang="ko-Kore-KR" dirty="0">
                    <a:latin typeface="12롯데마트드림Medium"/>
                    <a:ea typeface="Apple SD Gothic Neo" panose="02000300000000000000" pitchFamily="2" charset="-127"/>
                  </a:rPr>
                  <a:t> </a:t>
                </a:r>
                <a:endParaRPr lang="ko-Kore-KR" altLang="en-US" dirty="0">
                  <a:latin typeface="12롯데마트드림Medium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287761-1EFE-6643-815F-CCED19058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78" y="4867924"/>
                <a:ext cx="7831774" cy="1544462"/>
              </a:xfrm>
              <a:prstGeom prst="rect">
                <a:avLst/>
              </a:prstGeom>
              <a:blipFill>
                <a:blip r:embed="rId4"/>
                <a:stretch>
                  <a:fillRect l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2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864683" y="2890391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Marker Selection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Using ML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794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Shapley Values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B44BDC-5888-F14F-BB96-9E58D40D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024" y="1509361"/>
            <a:ext cx="6909884" cy="880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9F1A48-10FE-C74D-9A6B-F10E96322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24" y="2552222"/>
            <a:ext cx="4956304" cy="7114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2A975B-17E4-6142-AFEF-8F380F72E975}"/>
              </a:ext>
            </a:extLst>
          </p:cNvPr>
          <p:cNvSpPr/>
          <p:nvPr/>
        </p:nvSpPr>
        <p:spPr>
          <a:xfrm>
            <a:off x="6914898" y="255222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1600" b="1" dirty="0">
                <a:latin typeface="12롯데마트드림Medium"/>
                <a:ea typeface="Apple SD Gothic Neo" panose="02000300000000000000" pitchFamily="2" charset="-127"/>
              </a:rPr>
              <a:t>prediction for feature values in set S </a:t>
            </a:r>
          </a:p>
          <a:p>
            <a:r>
              <a:rPr lang="en" altLang="ko-Kore-KR" sz="1600" b="1" dirty="0">
                <a:latin typeface="12롯데마트드림Medium"/>
                <a:ea typeface="Apple SD Gothic Neo" panose="02000300000000000000" pitchFamily="2" charset="-127"/>
              </a:rPr>
              <a:t>that are marginalized over features</a:t>
            </a:r>
            <a:endParaRPr lang="ko-Kore-KR" altLang="en-US" sz="1600" b="1" dirty="0">
              <a:latin typeface="12롯데마트드림Medium"/>
              <a:ea typeface="Apple SD Gothic Neo" panose="02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A2D8F30-0FA0-4890-9316-6564181B3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336" y="3490182"/>
            <a:ext cx="7582329" cy="683595"/>
          </a:xfrm>
          <a:prstGeom prst="rect">
            <a:avLst/>
          </a:prstGeom>
        </p:spPr>
      </p:pic>
      <p:pic>
        <p:nvPicPr>
          <p:cNvPr id="23" name="그림 22" descr="텍스트, 시계, 클립아트이(가) 표시된 사진&#10;&#10;자동 생성된 설명">
            <a:extLst>
              <a:ext uri="{FF2B5EF4-FFF2-40B4-BE49-F238E27FC236}">
                <a16:creationId xmlns:a16="http://schemas.microsoft.com/office/drawing/2014/main" id="{4E76A47D-6478-408E-973C-AE4C386B6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37" y="4653832"/>
            <a:ext cx="3536985" cy="1297775"/>
          </a:xfrm>
          <a:prstGeom prst="rect">
            <a:avLst/>
          </a:prstGeom>
        </p:spPr>
      </p:pic>
      <p:pic>
        <p:nvPicPr>
          <p:cNvPr id="25" name="그림 2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40949D75-8E9C-48CD-BDDC-E5B575E72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364" y="4734054"/>
            <a:ext cx="3867470" cy="12977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B87D00-7F87-4954-8559-BFD9CFD316D1}"/>
              </a:ext>
            </a:extLst>
          </p:cNvPr>
          <p:cNvSpPr/>
          <p:nvPr/>
        </p:nvSpPr>
        <p:spPr>
          <a:xfrm>
            <a:off x="6031253" y="1518892"/>
            <a:ext cx="2645655" cy="80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92ECBAB-D236-4023-BDA5-9037D34F5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0776" y="4756669"/>
            <a:ext cx="4004244" cy="12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13DCA7C-16B9-C648-9EBE-84A061E6574F}"/>
              </a:ext>
            </a:extLst>
          </p:cNvPr>
          <p:cNvSpPr/>
          <p:nvPr/>
        </p:nvSpPr>
        <p:spPr>
          <a:xfrm>
            <a:off x="520801" y="7786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Estimation of the Shapley Value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26A3DF-93CC-614F-807D-9426B416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" y="1306103"/>
            <a:ext cx="4330923" cy="998315"/>
          </a:xfrm>
          <a:prstGeom prst="rect">
            <a:avLst/>
          </a:prstGeom>
        </p:spPr>
      </p:pic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1B3ABE3-8F1D-4A4E-987A-5AD4C8F6A7C3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2885789" y="1908355"/>
            <a:ext cx="600627" cy="5948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B9143D-34A6-F445-8331-E624AADE0901}"/>
              </a:ext>
            </a:extLst>
          </p:cNvPr>
          <p:cNvCxnSpPr>
            <a:cxnSpLocks/>
          </p:cNvCxnSpPr>
          <p:nvPr/>
        </p:nvCxnSpPr>
        <p:spPr>
          <a:xfrm flipV="1">
            <a:off x="4826477" y="1680661"/>
            <a:ext cx="1158510" cy="1311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A19A9D-002E-4378-A2EB-32EE421E3DFB}"/>
              </a:ext>
            </a:extLst>
          </p:cNvPr>
          <p:cNvSpPr txBox="1"/>
          <p:nvPr/>
        </p:nvSpPr>
        <p:spPr>
          <a:xfrm>
            <a:off x="5035618" y="729979"/>
            <a:ext cx="6184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panose="02000503000000020004"/>
              </a:rPr>
              <a:t>Strumbelj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 et al. (2014) propose an approximation with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Monte-Carlo sampling:</a:t>
            </a:r>
            <a:endParaRPr lang="ko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ADAC00-351B-43CF-813B-5C8D13369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73"/>
          <a:stretch/>
        </p:blipFill>
        <p:spPr>
          <a:xfrm>
            <a:off x="1874110" y="3306690"/>
            <a:ext cx="8443780" cy="32855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4E58C1-1C14-4712-B614-E4A9898A78C4}"/>
              </a:ext>
            </a:extLst>
          </p:cNvPr>
          <p:cNvSpPr/>
          <p:nvPr/>
        </p:nvSpPr>
        <p:spPr>
          <a:xfrm>
            <a:off x="794657" y="1360320"/>
            <a:ext cx="4031820" cy="944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89A759-E66F-4A88-84E4-50B9E5DAF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2" t="68740" r="19575" b="23070"/>
          <a:stretch/>
        </p:blipFill>
        <p:spPr>
          <a:xfrm>
            <a:off x="520801" y="2506112"/>
            <a:ext cx="5925488" cy="5785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38173B-7CE5-46DE-861D-B25A8C8BF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78" t="77141" r="17254" b="16285"/>
          <a:stretch/>
        </p:blipFill>
        <p:spPr>
          <a:xfrm>
            <a:off x="6139182" y="1486043"/>
            <a:ext cx="5439046" cy="4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SHAP(Shapley Additive Explanations) values</a:t>
            </a:r>
          </a:p>
        </p:txBody>
      </p:sp>
      <p:pic>
        <p:nvPicPr>
          <p:cNvPr id="9" name="그림 8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DC0C3174-9A5F-425C-AA8E-AFD47563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65" y="2325972"/>
            <a:ext cx="20193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35D211-5B47-4A82-B91D-A8D4C8404196}"/>
              </a:ext>
            </a:extLst>
          </p:cNvPr>
          <p:cNvSpPr txBox="1"/>
          <p:nvPr/>
        </p:nvSpPr>
        <p:spPr>
          <a:xfrm>
            <a:off x="1663795" y="3801392"/>
            <a:ext cx="9265462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0" dirty="0">
                <a:solidFill>
                  <a:srgbClr val="333333"/>
                </a:solidFill>
                <a:effectLst/>
                <a:latin typeface="12롯데마트드림Medium"/>
              </a:rPr>
              <a:t>“Features with large absolute Shapley values are important! ”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i="0" dirty="0">
                <a:solidFill>
                  <a:srgbClr val="333333"/>
                </a:solidFill>
                <a:effectLst/>
                <a:latin typeface="12롯데마트드림Medium"/>
              </a:rPr>
              <a:t>we sum the absolute Shapley values per feature across the data:</a:t>
            </a:r>
          </a:p>
          <a:p>
            <a:pPr algn="ctr">
              <a:lnSpc>
                <a:spcPct val="150000"/>
              </a:lnSpc>
            </a:pPr>
            <a:br>
              <a:rPr lang="en-US" altLang="ko-KR" sz="2400" i="0" dirty="0">
                <a:solidFill>
                  <a:srgbClr val="333333"/>
                </a:solidFill>
                <a:effectLst/>
                <a:latin typeface="12롯데마트드림Medium"/>
              </a:rPr>
            </a:br>
            <a:endParaRPr lang="ko-KR" altLang="en-US" sz="2400" dirty="0">
              <a:latin typeface="12롯데마트드림Medium"/>
            </a:endParaRPr>
          </a:p>
        </p:txBody>
      </p:sp>
    </p:spTree>
    <p:extLst>
      <p:ext uri="{BB962C8B-B14F-4D97-AF65-F5344CB8AC3E}">
        <p14:creationId xmlns:p14="http://schemas.microsoft.com/office/powerpoint/2010/main" val="2431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10" y="5649813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Results compared to </a:t>
            </a:r>
            <a:r>
              <a:rPr lang="en-US" altLang="ko-KR" sz="3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Oncotarget</a:t>
            </a:r>
            <a:endParaRPr lang="en-US" altLang="ko-KR" sz="3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6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-63016" y="2660081"/>
            <a:ext cx="2892949" cy="246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12롯데마트드림Medium"/>
              </a:rPr>
              <a:t>Top 10 Gene Selected</a:t>
            </a:r>
          </a:p>
          <a:p>
            <a:pPr algn="ctr"/>
            <a:r>
              <a:rPr lang="en-US" altLang="ko-KR" sz="1800" dirty="0">
                <a:latin typeface="12롯데마트드림Medium"/>
              </a:rPr>
              <a:t>&amp; mean(|SHAP value|)</a:t>
            </a:r>
          </a:p>
          <a:p>
            <a:pPr algn="ctr"/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51734B-CEAA-794A-9434-2DCD598D4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712664"/>
              </p:ext>
            </p:extLst>
          </p:nvPr>
        </p:nvGraphicFramePr>
        <p:xfrm>
          <a:off x="2685501" y="894452"/>
          <a:ext cx="3066596" cy="515002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3298">
                  <a:extLst>
                    <a:ext uri="{9D8B030D-6E8A-4147-A177-3AD203B41FA5}">
                      <a16:colId xmlns:a16="http://schemas.microsoft.com/office/drawing/2014/main" val="1900988178"/>
                    </a:ext>
                  </a:extLst>
                </a:gridCol>
                <a:gridCol w="1533298">
                  <a:extLst>
                    <a:ext uri="{9D8B030D-6E8A-4147-A177-3AD203B41FA5}">
                      <a16:colId xmlns:a16="http://schemas.microsoft.com/office/drawing/2014/main" val="8682089"/>
                    </a:ext>
                  </a:extLst>
                </a:gridCol>
              </a:tblGrid>
              <a:tr h="2574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/>
                        <a:t>Peptide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/>
                        <a:t>Gene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87260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CA19-9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36836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030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5464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>
                          <a:solidFill>
                            <a:srgbClr val="0070C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rgbClr val="0070C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1" dirty="0">
                          <a:solidFill>
                            <a:srgbClr val="0070C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191752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0070C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5451543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83652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rgbClr val="FF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155166"/>
                  </a:ext>
                </a:extLst>
              </a:tr>
              <a:tr h="33243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178916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911817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35033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6356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1607749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9197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12340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6195801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182635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55072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348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46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7D6FB0C-C070-4496-B085-A96FA7115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8"/>
          <a:stretch/>
        </p:blipFill>
        <p:spPr>
          <a:xfrm>
            <a:off x="5899292" y="923593"/>
            <a:ext cx="6080851" cy="5665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F433F7-F1EB-41C6-A573-1905B0BAC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7" t="4507" r="7543" b="92462"/>
          <a:stretch/>
        </p:blipFill>
        <p:spPr>
          <a:xfrm>
            <a:off x="11178847" y="1176505"/>
            <a:ext cx="761910" cy="2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ACDBC2C4-EC5F-4574-96A0-82C574263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31294"/>
              </p:ext>
            </p:extLst>
          </p:nvPr>
        </p:nvGraphicFramePr>
        <p:xfrm>
          <a:off x="2688275" y="1974249"/>
          <a:ext cx="6688756" cy="354824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099">
                  <a:extLst>
                    <a:ext uri="{9D8B030D-6E8A-4147-A177-3AD203B41FA5}">
                      <a16:colId xmlns:a16="http://schemas.microsoft.com/office/drawing/2014/main" val="752708456"/>
                    </a:ext>
                  </a:extLst>
                </a:gridCol>
                <a:gridCol w="1230473">
                  <a:extLst>
                    <a:ext uri="{9D8B030D-6E8A-4147-A177-3AD203B41FA5}">
                      <a16:colId xmlns:a16="http://schemas.microsoft.com/office/drawing/2014/main" val="595638966"/>
                    </a:ext>
                  </a:extLst>
                </a:gridCol>
                <a:gridCol w="814751">
                  <a:extLst>
                    <a:ext uri="{9D8B030D-6E8A-4147-A177-3AD203B41FA5}">
                      <a16:colId xmlns:a16="http://schemas.microsoft.com/office/drawing/2014/main" val="113315046"/>
                    </a:ext>
                  </a:extLst>
                </a:gridCol>
                <a:gridCol w="1490359">
                  <a:extLst>
                    <a:ext uri="{9D8B030D-6E8A-4147-A177-3AD203B41FA5}">
                      <a16:colId xmlns:a16="http://schemas.microsoft.com/office/drawing/2014/main" val="777085938"/>
                    </a:ext>
                  </a:extLst>
                </a:gridCol>
                <a:gridCol w="1552074">
                  <a:extLst>
                    <a:ext uri="{9D8B030D-6E8A-4147-A177-3AD203B41FA5}">
                      <a16:colId xmlns:a16="http://schemas.microsoft.com/office/drawing/2014/main" val="1903909350"/>
                    </a:ext>
                  </a:extLst>
                </a:gridCol>
              </a:tblGrid>
              <a:tr h="428237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Performance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CA19-9+LRG1+TTR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CA19-9+CLU+TTR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12179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0.931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0.940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03860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99028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582610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Other Cancer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7622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0.911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3784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0.640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0.760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472311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Pancreatic Benign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745617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0.879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0.839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2286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0.781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65692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PDAC*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48590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0.857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980567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25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6E526C6-2359-40B9-96D7-AF569EAE0B75}"/>
              </a:ext>
            </a:extLst>
          </p:cNvPr>
          <p:cNvSpPr txBox="1"/>
          <p:nvPr/>
        </p:nvSpPr>
        <p:spPr>
          <a:xfrm>
            <a:off x="4087949" y="1440882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Results Compared to </a:t>
            </a:r>
            <a:r>
              <a:rPr lang="en-US" altLang="ko-KR" sz="1600" b="1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517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2625" y="2083234"/>
            <a:ext cx="511759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 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Analysis Overview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64802" y="3254131"/>
            <a:ext cx="2523448" cy="1816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Marker Selection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 Prediction Method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 Results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62625" y="144044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0096" y="144044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383850" y="144044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414444" y="144341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22999" y="144044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3596" y="5070397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445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8F4E9-5377-47A4-97DA-6CFD027C7408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4507640" y="5734041"/>
            <a:ext cx="89171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68 peptides (54 proteins)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 proteins of 28 multiple peptides </a:t>
            </a: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 peptides per each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protein)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 CA19-9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84F946-F1B8-3745-BD14-91B2934DD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11263"/>
              </p:ext>
            </p:extLst>
          </p:nvPr>
        </p:nvGraphicFramePr>
        <p:xfrm>
          <a:off x="990598" y="762000"/>
          <a:ext cx="2768600" cy="596892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ADA8B0F9-93CC-AF4C-8870-CFC29C505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87795"/>
              </p:ext>
            </p:extLst>
          </p:nvPr>
        </p:nvGraphicFramePr>
        <p:xfrm>
          <a:off x="4813730" y="774700"/>
          <a:ext cx="2768600" cy="49935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GLPGEVLGAQPGPR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COL4A2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CDLISIPK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CORO1C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ELLALIQLER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ECM1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FAVLQENVAWGNGR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FCGBP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ASCLYGQLPK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GSTP1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DGYLFQLLR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HRG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39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ALAQCAPPPAVCAELVR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YGQPLPGYTTK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IQPSGGTNINEALLR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DSVTGTLPK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KLKB1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</a:tbl>
          </a:graphicData>
        </a:graphic>
      </p:graphicFrame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48DBA8F6-52EA-534B-AE6B-A11D2905B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58191"/>
              </p:ext>
            </p:extLst>
          </p:nvPr>
        </p:nvGraphicFramePr>
        <p:xfrm>
          <a:off x="8636862" y="762000"/>
          <a:ext cx="2768600" cy="5816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IVVVTAGVR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GLTSVINQK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2412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GDSVSDSGSDALR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PDCD4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CDENILWLDYK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PKM2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DTEVLLVGLEPGTR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PTPRJ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CINQLLCK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SEPP1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GFQQLLQELNQPR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SERPINA5(IPSP)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VAEGTQVLELPFK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SERPINC1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IEDGFSLK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SERPINC1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2259740" y="5978212"/>
            <a:ext cx="89171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Type: PC(Pancreatic Cancer) / OC(Other Cancer) / PB(Pancreatic Benign) / NL(Normal)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데이터는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Pancreatic Cancer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stage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구분이 없다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3F67C1D-1CE4-8E4D-A457-3D6DBE36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1" y="760285"/>
            <a:ext cx="6301268" cy="52323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3D600A-27ED-AB49-B37B-CD51BECFC0CC}"/>
              </a:ext>
            </a:extLst>
          </p:cNvPr>
          <p:cNvSpPr/>
          <p:nvPr/>
        </p:nvSpPr>
        <p:spPr>
          <a:xfrm>
            <a:off x="5969001" y="1017810"/>
            <a:ext cx="3146652" cy="490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0D599-BA00-6E42-99E7-48A614BBFB70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70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988227"/>
              </p:ext>
            </p:extLst>
          </p:nvPr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(Pancreatic Benign + Normal)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Analysis Overview</a:t>
            </a: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7E1C1B-B40D-4A5A-ADD1-D83FD499A27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0F1C49-5AD4-C74A-991C-A057DC9E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25" y="1303318"/>
            <a:ext cx="8597149" cy="47799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0AB6D5-7DC0-7344-96DF-CCE1D459CAA8}"/>
              </a:ext>
            </a:extLst>
          </p:cNvPr>
          <p:cNvSpPr/>
          <p:nvPr/>
        </p:nvSpPr>
        <p:spPr>
          <a:xfrm>
            <a:off x="7376703" y="5224482"/>
            <a:ext cx="1583522" cy="330200"/>
          </a:xfrm>
          <a:prstGeom prst="rect">
            <a:avLst/>
          </a:prstGeom>
          <a:solidFill>
            <a:srgbClr val="FFB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rgbClr val="FFB295"/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B4C4A-7737-E048-9987-6A99E2C28F23}"/>
              </a:ext>
            </a:extLst>
          </p:cNvPr>
          <p:cNvSpPr txBox="1"/>
          <p:nvPr/>
        </p:nvSpPr>
        <p:spPr>
          <a:xfrm>
            <a:off x="6868485" y="5191164"/>
            <a:ext cx="3113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Train/Test AUC/Sensitivity/Specificity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181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D38B48-E9B0-9F42-89B9-EC30E666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07"/>
          <a:stretch/>
        </p:blipFill>
        <p:spPr>
          <a:xfrm>
            <a:off x="1009665" y="1215241"/>
            <a:ext cx="4398373" cy="4889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D73A77-8C07-FF4E-BD39-495FD7184A0E}"/>
              </a:ext>
            </a:extLst>
          </p:cNvPr>
          <p:cNvSpPr txBox="1"/>
          <p:nvPr/>
        </p:nvSpPr>
        <p:spPr>
          <a:xfrm>
            <a:off x="1435814" y="2211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3DDA4C-EFFF-4C45-BE98-7E68D42C1985}"/>
              </a:ext>
            </a:extLst>
          </p:cNvPr>
          <p:cNvSpPr txBox="1"/>
          <p:nvPr/>
        </p:nvSpPr>
        <p:spPr>
          <a:xfrm>
            <a:off x="1435814" y="3956805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A0737-04F7-914A-BB12-A91876FB997E}"/>
              </a:ext>
            </a:extLst>
          </p:cNvPr>
          <p:cNvSpPr txBox="1"/>
          <p:nvPr/>
        </p:nvSpPr>
        <p:spPr>
          <a:xfrm>
            <a:off x="1435814" y="4868551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8D732-1EA1-114F-98FF-62995EDA3A2A}"/>
              </a:ext>
            </a:extLst>
          </p:cNvPr>
          <p:cNvSpPr txBox="1"/>
          <p:nvPr/>
        </p:nvSpPr>
        <p:spPr>
          <a:xfrm>
            <a:off x="1435814" y="5644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A7892D-6F3D-E948-BD6B-F071023CD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71602" y="3520589"/>
            <a:ext cx="4414457" cy="894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49A7D07-F233-E341-9680-5B8FE9DF1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0" t="6720" r="15406" b="90010"/>
          <a:stretch/>
        </p:blipFill>
        <p:spPr>
          <a:xfrm>
            <a:off x="4184308" y="1529724"/>
            <a:ext cx="1411862" cy="1610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D4B05C-F613-F946-AA5A-FAD38CEF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15484" y="2659068"/>
            <a:ext cx="4414457" cy="894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30FC94-3D7C-3F4F-8B99-6CF56895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4425315"/>
            <a:ext cx="4414457" cy="894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808F4B-B72F-EF4C-9024-7D2CD86F3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5299341"/>
            <a:ext cx="4414457" cy="8941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A812654-498F-294A-AD95-1D0A302F0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6075644"/>
            <a:ext cx="4414457" cy="89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24B2CF-9A20-4440-BE9C-74073A18EA05}"/>
              </a:ext>
            </a:extLst>
          </p:cNvPr>
          <p:cNvSpPr/>
          <p:nvPr/>
        </p:nvSpPr>
        <p:spPr>
          <a:xfrm>
            <a:off x="5880163" y="2521388"/>
            <a:ext cx="593418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sensitivity and specificity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cutoff value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set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specificity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0.9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되게 하는 값으로 고정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에선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DeLong’s test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계산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 분석에서는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Empirical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구해주는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en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sklear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 package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method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</a:t>
            </a: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1347</Words>
  <Application>Microsoft Office PowerPoint</Application>
  <PresentationFormat>와이드스크린</PresentationFormat>
  <Paragraphs>486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12롯데마트드림Medium</vt:lpstr>
      <vt:lpstr>Apple SD Gothic Neo</vt:lpstr>
      <vt:lpstr>Apple SD Gothic Neo Medium</vt:lpstr>
      <vt:lpstr>Helvetica Neue</vt:lpstr>
      <vt:lpstr>맑은 고딕</vt:lpstr>
      <vt:lpstr>-윤고딕330</vt:lpstr>
      <vt:lpstr>-윤고딕340</vt:lpstr>
      <vt:lpstr>-윤고딕350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14</cp:revision>
  <dcterms:created xsi:type="dcterms:W3CDTF">2021-07-25T23:13:45Z</dcterms:created>
  <dcterms:modified xsi:type="dcterms:W3CDTF">2021-08-23T00:15:16Z</dcterms:modified>
</cp:coreProperties>
</file>